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  <p:sldMasterId id="2147483710" r:id="rId2"/>
  </p:sldMasterIdLst>
  <p:notesMasterIdLst>
    <p:notesMasterId r:id="rId29"/>
  </p:notesMasterIdLst>
  <p:handoutMasterIdLst>
    <p:handoutMasterId r:id="rId30"/>
  </p:handoutMasterIdLst>
  <p:sldIdLst>
    <p:sldId id="258" r:id="rId3"/>
    <p:sldId id="292" r:id="rId4"/>
    <p:sldId id="273" r:id="rId5"/>
    <p:sldId id="272" r:id="rId6"/>
    <p:sldId id="256" r:id="rId7"/>
    <p:sldId id="265" r:id="rId8"/>
    <p:sldId id="264" r:id="rId9"/>
    <p:sldId id="293" r:id="rId10"/>
    <p:sldId id="287" r:id="rId11"/>
    <p:sldId id="257" r:id="rId12"/>
    <p:sldId id="275" r:id="rId13"/>
    <p:sldId id="270" r:id="rId14"/>
    <p:sldId id="276" r:id="rId15"/>
    <p:sldId id="260" r:id="rId16"/>
    <p:sldId id="261" r:id="rId17"/>
    <p:sldId id="279" r:id="rId18"/>
    <p:sldId id="278" r:id="rId19"/>
    <p:sldId id="281" r:id="rId20"/>
    <p:sldId id="291" r:id="rId21"/>
    <p:sldId id="282" r:id="rId22"/>
    <p:sldId id="283" r:id="rId23"/>
    <p:sldId id="284" r:id="rId24"/>
    <p:sldId id="262" r:id="rId25"/>
    <p:sldId id="285" r:id="rId26"/>
    <p:sldId id="269" r:id="rId27"/>
    <p:sldId id="271" r:id="rId2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6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529932736402354E-2"/>
          <c:y val="2.4724342167905363E-2"/>
          <c:w val="0.91603972122925947"/>
          <c:h val="0.60579664591379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Confidence!$H$2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Confidence!$A$3:$A$13</c:f>
              <c:strCache>
                <c:ptCount val="10"/>
                <c:pt idx="0">
                  <c:v>I feel confident that I can formulate a searchable clinical question</c:v>
                </c:pt>
                <c:pt idx="1">
                  <c:v>I feel confident that I can perform a thorough literature search in a citation database such as Ovid Medline or PubMed.</c:v>
                </c:pt>
                <c:pt idx="2">
                  <c:v>I feel confident in locating independent drug information.</c:v>
                </c:pt>
                <c:pt idx="3">
                  <c:v>I feel confident in assessing the quality of information provided on a web page.</c:v>
                </c:pt>
                <c:pt idx="4">
                  <c:v>I feel more confident now than at the beginning of medical school in my ability to locate reliable medical information</c:v>
                </c:pt>
                <c:pt idx="5">
                  <c:v>I am more efficient in my searching for medical information because I know how to choose appropriate resources for my information needs.</c:v>
                </c:pt>
                <c:pt idx="6">
                  <c:v>The medical Information Literacy sessions gave me the skills to search reliable medical information resources.</c:v>
                </c:pt>
                <c:pt idx="7">
                  <c:v>During clerkship, I continued to use the information resources highlighted in the CARL, Fundamentals of Therapeutics and CE courses.</c:v>
                </c:pt>
                <c:pt idx="8">
                  <c:v>I found the Mini-Scholar exercises (MSE) useful to continue to apply the EBM skills.</c:v>
                </c:pt>
                <c:pt idx="9">
                  <c:v>I usually found the evidence I needed for the MSE easily</c:v>
                </c:pt>
              </c:strCache>
            </c:strRef>
          </c:cat>
          <c:val>
            <c:numRef>
              <c:f>Confidence!$H$3:$H$13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1.9</c:v>
                </c:pt>
                <c:pt idx="6">
                  <c:v>1.9</c:v>
                </c:pt>
                <c:pt idx="7">
                  <c:v>5.7</c:v>
                </c:pt>
                <c:pt idx="8">
                  <c:v>9.4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51-4C2B-9039-FFDEC517EE70}"/>
            </c:ext>
          </c:extLst>
        </c:ser>
        <c:ser>
          <c:idx val="1"/>
          <c:order val="1"/>
          <c:tx>
            <c:strRef>
              <c:f>Confidence!$I$2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Confidence!$A$3:$A$13</c:f>
              <c:strCache>
                <c:ptCount val="10"/>
                <c:pt idx="0">
                  <c:v>I feel confident that I can formulate a searchable clinical question</c:v>
                </c:pt>
                <c:pt idx="1">
                  <c:v>I feel confident that I can perform a thorough literature search in a citation database such as Ovid Medline or PubMed.</c:v>
                </c:pt>
                <c:pt idx="2">
                  <c:v>I feel confident in locating independent drug information.</c:v>
                </c:pt>
                <c:pt idx="3">
                  <c:v>I feel confident in assessing the quality of information provided on a web page.</c:v>
                </c:pt>
                <c:pt idx="4">
                  <c:v>I feel more confident now than at the beginning of medical school in my ability to locate reliable medical information</c:v>
                </c:pt>
                <c:pt idx="5">
                  <c:v>I am more efficient in my searching for medical information because I know how to choose appropriate resources for my information needs.</c:v>
                </c:pt>
                <c:pt idx="6">
                  <c:v>The medical Information Literacy sessions gave me the skills to search reliable medical information resources.</c:v>
                </c:pt>
                <c:pt idx="7">
                  <c:v>During clerkship, I continued to use the information resources highlighted in the CARL, Fundamentals of Therapeutics and CE courses.</c:v>
                </c:pt>
                <c:pt idx="8">
                  <c:v>I found the Mini-Scholar exercises (MSE) useful to continue to apply the EBM skills.</c:v>
                </c:pt>
                <c:pt idx="9">
                  <c:v>I usually found the evidence I needed for the MSE easily</c:v>
                </c:pt>
              </c:strCache>
            </c:strRef>
          </c:cat>
          <c:val>
            <c:numRef>
              <c:f>Confidence!$I$3:$I$13</c:f>
              <c:numCache>
                <c:formatCode>General</c:formatCode>
                <c:ptCount val="10"/>
                <c:pt idx="0">
                  <c:v>3.8</c:v>
                </c:pt>
                <c:pt idx="1">
                  <c:v>3.8</c:v>
                </c:pt>
                <c:pt idx="2">
                  <c:v>7.5</c:v>
                </c:pt>
                <c:pt idx="3">
                  <c:v>18.899999999999999</c:v>
                </c:pt>
                <c:pt idx="4">
                  <c:v>1.9</c:v>
                </c:pt>
                <c:pt idx="5">
                  <c:v>7.5</c:v>
                </c:pt>
                <c:pt idx="6">
                  <c:v>9.4</c:v>
                </c:pt>
                <c:pt idx="7">
                  <c:v>13.2</c:v>
                </c:pt>
                <c:pt idx="8">
                  <c:v>18.899999999999999</c:v>
                </c:pt>
                <c:pt idx="9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51-4C2B-9039-FFDEC517EE70}"/>
            </c:ext>
          </c:extLst>
        </c:ser>
        <c:ser>
          <c:idx val="2"/>
          <c:order val="2"/>
          <c:tx>
            <c:strRef>
              <c:f>Confidence!$J$2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Confidence!$A$3:$A$13</c:f>
              <c:strCache>
                <c:ptCount val="10"/>
                <c:pt idx="0">
                  <c:v>I feel confident that I can formulate a searchable clinical question</c:v>
                </c:pt>
                <c:pt idx="1">
                  <c:v>I feel confident that I can perform a thorough literature search in a citation database such as Ovid Medline or PubMed.</c:v>
                </c:pt>
                <c:pt idx="2">
                  <c:v>I feel confident in locating independent drug information.</c:v>
                </c:pt>
                <c:pt idx="3">
                  <c:v>I feel confident in assessing the quality of information provided on a web page.</c:v>
                </c:pt>
                <c:pt idx="4">
                  <c:v>I feel more confident now than at the beginning of medical school in my ability to locate reliable medical information</c:v>
                </c:pt>
                <c:pt idx="5">
                  <c:v>I am more efficient in my searching for medical information because I know how to choose appropriate resources for my information needs.</c:v>
                </c:pt>
                <c:pt idx="6">
                  <c:v>The medical Information Literacy sessions gave me the skills to search reliable medical information resources.</c:v>
                </c:pt>
                <c:pt idx="7">
                  <c:v>During clerkship, I continued to use the information resources highlighted in the CARL, Fundamentals of Therapeutics and CE courses.</c:v>
                </c:pt>
                <c:pt idx="8">
                  <c:v>I found the Mini-Scholar exercises (MSE) useful to continue to apply the EBM skills.</c:v>
                </c:pt>
                <c:pt idx="9">
                  <c:v>I usually found the evidence I needed for the MSE easily</c:v>
                </c:pt>
              </c:strCache>
            </c:strRef>
          </c:cat>
          <c:val>
            <c:numRef>
              <c:f>Confidence!$J$3:$J$13</c:f>
              <c:numCache>
                <c:formatCode>General</c:formatCode>
                <c:ptCount val="10"/>
                <c:pt idx="0">
                  <c:v>50.9</c:v>
                </c:pt>
                <c:pt idx="1">
                  <c:v>50.9</c:v>
                </c:pt>
                <c:pt idx="2">
                  <c:v>52.8</c:v>
                </c:pt>
                <c:pt idx="3">
                  <c:v>52.8</c:v>
                </c:pt>
                <c:pt idx="4">
                  <c:v>56.6</c:v>
                </c:pt>
                <c:pt idx="5">
                  <c:v>43.4</c:v>
                </c:pt>
                <c:pt idx="6">
                  <c:v>73.599999999999994</c:v>
                </c:pt>
                <c:pt idx="7">
                  <c:v>52.8</c:v>
                </c:pt>
                <c:pt idx="8">
                  <c:v>64.2</c:v>
                </c:pt>
                <c:pt idx="9">
                  <c:v>84.9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51-4C2B-9039-FFDEC517EE70}"/>
            </c:ext>
          </c:extLst>
        </c:ser>
        <c:ser>
          <c:idx val="3"/>
          <c:order val="3"/>
          <c:tx>
            <c:strRef>
              <c:f>Confidence!$K$2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Confidence!$A$3:$A$13</c:f>
              <c:strCache>
                <c:ptCount val="10"/>
                <c:pt idx="0">
                  <c:v>I feel confident that I can formulate a searchable clinical question</c:v>
                </c:pt>
                <c:pt idx="1">
                  <c:v>I feel confident that I can perform a thorough literature search in a citation database such as Ovid Medline or PubMed.</c:v>
                </c:pt>
                <c:pt idx="2">
                  <c:v>I feel confident in locating independent drug information.</c:v>
                </c:pt>
                <c:pt idx="3">
                  <c:v>I feel confident in assessing the quality of information provided on a web page.</c:v>
                </c:pt>
                <c:pt idx="4">
                  <c:v>I feel more confident now than at the beginning of medical school in my ability to locate reliable medical information</c:v>
                </c:pt>
                <c:pt idx="5">
                  <c:v>I am more efficient in my searching for medical information because I know how to choose appropriate resources for my information needs.</c:v>
                </c:pt>
                <c:pt idx="6">
                  <c:v>The medical Information Literacy sessions gave me the skills to search reliable medical information resources.</c:v>
                </c:pt>
                <c:pt idx="7">
                  <c:v>During clerkship, I continued to use the information resources highlighted in the CARL, Fundamentals of Therapeutics and CE courses.</c:v>
                </c:pt>
                <c:pt idx="8">
                  <c:v>I found the Mini-Scholar exercises (MSE) useful to continue to apply the EBM skills.</c:v>
                </c:pt>
                <c:pt idx="9">
                  <c:v>I usually found the evidence I needed for the MSE easily</c:v>
                </c:pt>
              </c:strCache>
            </c:strRef>
          </c:cat>
          <c:val>
            <c:numRef>
              <c:f>Confidence!$K$3:$K$13</c:f>
              <c:numCache>
                <c:formatCode>General</c:formatCode>
                <c:ptCount val="10"/>
                <c:pt idx="0">
                  <c:v>45.3</c:v>
                </c:pt>
                <c:pt idx="1">
                  <c:v>45.3</c:v>
                </c:pt>
                <c:pt idx="2">
                  <c:v>39.6</c:v>
                </c:pt>
                <c:pt idx="3">
                  <c:v>28.3</c:v>
                </c:pt>
                <c:pt idx="4">
                  <c:v>41.5</c:v>
                </c:pt>
                <c:pt idx="5">
                  <c:v>47.2</c:v>
                </c:pt>
                <c:pt idx="6">
                  <c:v>15.1</c:v>
                </c:pt>
                <c:pt idx="7">
                  <c:v>28.3</c:v>
                </c:pt>
                <c:pt idx="8">
                  <c:v>7.5</c:v>
                </c:pt>
                <c:pt idx="9">
                  <c:v>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51-4C2B-9039-FFDEC517E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372520"/>
        <c:axId val="408372912"/>
      </c:barChart>
      <c:catAx>
        <c:axId val="40837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372912"/>
        <c:crosses val="autoZero"/>
        <c:auto val="1"/>
        <c:lblAlgn val="ctr"/>
        <c:lblOffset val="100"/>
        <c:noMultiLvlLbl val="0"/>
      </c:catAx>
      <c:valAx>
        <c:axId val="40837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Proportion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372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163650353571097"/>
          <c:y val="3.6888116776766976E-2"/>
          <c:w val="0.22857513071056226"/>
          <c:h val="0.22826461311271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'Frequency of Resource Use'!$H$3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'Frequency of Resource Use'!$A$4:$A$14</c:f>
              <c:strCache>
                <c:ptCount val="11"/>
                <c:pt idx="0">
                  <c:v>Mobile_Apps</c:v>
                </c:pt>
                <c:pt idx="1">
                  <c:v>Purchased</c:v>
                </c:pt>
                <c:pt idx="2">
                  <c:v>Drug_info</c:v>
                </c:pt>
                <c:pt idx="3">
                  <c:v>POC</c:v>
                </c:pt>
                <c:pt idx="4">
                  <c:v>Web</c:v>
                </c:pt>
                <c:pt idx="5">
                  <c:v>PUBMED</c:v>
                </c:pt>
                <c:pt idx="6">
                  <c:v>eJournal</c:v>
                </c:pt>
                <c:pt idx="7">
                  <c:v>Cochrane_lib</c:v>
                </c:pt>
                <c:pt idx="8">
                  <c:v>OVID</c:v>
                </c:pt>
                <c:pt idx="9">
                  <c:v>eBooks</c:v>
                </c:pt>
                <c:pt idx="10">
                  <c:v>Citation</c:v>
                </c:pt>
              </c:strCache>
            </c:strRef>
          </c:cat>
          <c:val>
            <c:numRef>
              <c:f>'Frequency of Resource Use'!$H$4:$H$14</c:f>
              <c:numCache>
                <c:formatCode>General</c:formatCode>
                <c:ptCount val="11"/>
                <c:pt idx="0">
                  <c:v>0</c:v>
                </c:pt>
                <c:pt idx="1">
                  <c:v>11.5</c:v>
                </c:pt>
                <c:pt idx="2">
                  <c:v>7.5</c:v>
                </c:pt>
                <c:pt idx="3">
                  <c:v>7.7</c:v>
                </c:pt>
                <c:pt idx="4">
                  <c:v>3.8</c:v>
                </c:pt>
                <c:pt idx="5">
                  <c:v>3.8</c:v>
                </c:pt>
                <c:pt idx="6">
                  <c:v>13.2</c:v>
                </c:pt>
                <c:pt idx="7">
                  <c:v>9.4</c:v>
                </c:pt>
                <c:pt idx="8">
                  <c:v>13.2</c:v>
                </c:pt>
                <c:pt idx="9">
                  <c:v>35.799999999999997</c:v>
                </c:pt>
                <c:pt idx="10">
                  <c:v>47.2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B8-477D-92C0-80D2F06E42A8}"/>
            </c:ext>
          </c:extLst>
        </c:ser>
        <c:ser>
          <c:idx val="1"/>
          <c:order val="1"/>
          <c:tx>
            <c:strRef>
              <c:f>'Frequency of Resource Use'!$I$3</c:f>
              <c:strCache>
                <c:ptCount val="1"/>
                <c:pt idx="0">
                  <c:v>Less than monthly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'Frequency of Resource Use'!$A$4:$A$14</c:f>
              <c:strCache>
                <c:ptCount val="11"/>
                <c:pt idx="0">
                  <c:v>Mobile_Apps</c:v>
                </c:pt>
                <c:pt idx="1">
                  <c:v>Purchased</c:v>
                </c:pt>
                <c:pt idx="2">
                  <c:v>Drug_info</c:v>
                </c:pt>
                <c:pt idx="3">
                  <c:v>POC</c:v>
                </c:pt>
                <c:pt idx="4">
                  <c:v>Web</c:v>
                </c:pt>
                <c:pt idx="5">
                  <c:v>PUBMED</c:v>
                </c:pt>
                <c:pt idx="6">
                  <c:v>eJournal</c:v>
                </c:pt>
                <c:pt idx="7">
                  <c:v>Cochrane_lib</c:v>
                </c:pt>
                <c:pt idx="8">
                  <c:v>OVID</c:v>
                </c:pt>
                <c:pt idx="9">
                  <c:v>eBooks</c:v>
                </c:pt>
                <c:pt idx="10">
                  <c:v>Citation</c:v>
                </c:pt>
              </c:strCache>
            </c:strRef>
          </c:cat>
          <c:val>
            <c:numRef>
              <c:f>'Frequency of Resource Use'!$I$4:$I$14</c:f>
              <c:numCache>
                <c:formatCode>General</c:formatCode>
                <c:ptCount val="11"/>
                <c:pt idx="0">
                  <c:v>7.5</c:v>
                </c:pt>
                <c:pt idx="1">
                  <c:v>9.6</c:v>
                </c:pt>
                <c:pt idx="2">
                  <c:v>13.2</c:v>
                </c:pt>
                <c:pt idx="3">
                  <c:v>19.2</c:v>
                </c:pt>
                <c:pt idx="4">
                  <c:v>18.899999999999999</c:v>
                </c:pt>
                <c:pt idx="5">
                  <c:v>25</c:v>
                </c:pt>
                <c:pt idx="6">
                  <c:v>20.8</c:v>
                </c:pt>
                <c:pt idx="7">
                  <c:v>47.2</c:v>
                </c:pt>
                <c:pt idx="8">
                  <c:v>49.1</c:v>
                </c:pt>
                <c:pt idx="9">
                  <c:v>28.3</c:v>
                </c:pt>
                <c:pt idx="10">
                  <c:v>39.6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B8-477D-92C0-80D2F06E42A8}"/>
            </c:ext>
          </c:extLst>
        </c:ser>
        <c:ser>
          <c:idx val="2"/>
          <c:order val="2"/>
          <c:tx>
            <c:strRef>
              <c:f>'Frequency of Resource Use'!$J$3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'Frequency of Resource Use'!$A$4:$A$14</c:f>
              <c:strCache>
                <c:ptCount val="11"/>
                <c:pt idx="0">
                  <c:v>Mobile_Apps</c:v>
                </c:pt>
                <c:pt idx="1">
                  <c:v>Purchased</c:v>
                </c:pt>
                <c:pt idx="2">
                  <c:v>Drug_info</c:v>
                </c:pt>
                <c:pt idx="3">
                  <c:v>POC</c:v>
                </c:pt>
                <c:pt idx="4">
                  <c:v>Web</c:v>
                </c:pt>
                <c:pt idx="5">
                  <c:v>PUBMED</c:v>
                </c:pt>
                <c:pt idx="6">
                  <c:v>eJournal</c:v>
                </c:pt>
                <c:pt idx="7">
                  <c:v>Cochrane_lib</c:v>
                </c:pt>
                <c:pt idx="8">
                  <c:v>OVID</c:v>
                </c:pt>
                <c:pt idx="9">
                  <c:v>eBooks</c:v>
                </c:pt>
                <c:pt idx="10">
                  <c:v>Citation</c:v>
                </c:pt>
              </c:strCache>
            </c:strRef>
          </c:cat>
          <c:val>
            <c:numRef>
              <c:f>'Frequency of Resource Use'!$J$4:$J$14</c:f>
              <c:numCache>
                <c:formatCode>General</c:formatCode>
                <c:ptCount val="11"/>
                <c:pt idx="1">
                  <c:v>3.8</c:v>
                </c:pt>
                <c:pt idx="2">
                  <c:v>18.899999999999999</c:v>
                </c:pt>
                <c:pt idx="3">
                  <c:v>28.8</c:v>
                </c:pt>
                <c:pt idx="4">
                  <c:v>34</c:v>
                </c:pt>
                <c:pt idx="5">
                  <c:v>34.6</c:v>
                </c:pt>
                <c:pt idx="6">
                  <c:v>41.5</c:v>
                </c:pt>
                <c:pt idx="7">
                  <c:v>34</c:v>
                </c:pt>
                <c:pt idx="8">
                  <c:v>20.8</c:v>
                </c:pt>
                <c:pt idx="9">
                  <c:v>20.8</c:v>
                </c:pt>
                <c:pt idx="10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B8-477D-92C0-80D2F06E42A8}"/>
            </c:ext>
          </c:extLst>
        </c:ser>
        <c:ser>
          <c:idx val="3"/>
          <c:order val="3"/>
          <c:tx>
            <c:strRef>
              <c:f>'Frequency of Resource Use'!$K$3</c:f>
              <c:strCache>
                <c:ptCount val="1"/>
                <c:pt idx="0">
                  <c:v>Weekly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'Frequency of Resource Use'!$A$4:$A$14</c:f>
              <c:strCache>
                <c:ptCount val="11"/>
                <c:pt idx="0">
                  <c:v>Mobile_Apps</c:v>
                </c:pt>
                <c:pt idx="1">
                  <c:v>Purchased</c:v>
                </c:pt>
                <c:pt idx="2">
                  <c:v>Drug_info</c:v>
                </c:pt>
                <c:pt idx="3">
                  <c:v>POC</c:v>
                </c:pt>
                <c:pt idx="4">
                  <c:v>Web</c:v>
                </c:pt>
                <c:pt idx="5">
                  <c:v>PUBMED</c:v>
                </c:pt>
                <c:pt idx="6">
                  <c:v>eJournal</c:v>
                </c:pt>
                <c:pt idx="7">
                  <c:v>Cochrane_lib</c:v>
                </c:pt>
                <c:pt idx="8">
                  <c:v>OVID</c:v>
                </c:pt>
                <c:pt idx="9">
                  <c:v>eBooks</c:v>
                </c:pt>
                <c:pt idx="10">
                  <c:v>Citation</c:v>
                </c:pt>
              </c:strCache>
            </c:strRef>
          </c:cat>
          <c:val>
            <c:numRef>
              <c:f>'Frequency of Resource Use'!$K$4:$K$14</c:f>
              <c:numCache>
                <c:formatCode>General</c:formatCode>
                <c:ptCount val="11"/>
                <c:pt idx="0">
                  <c:v>24.5</c:v>
                </c:pt>
                <c:pt idx="1">
                  <c:v>32.700000000000003</c:v>
                </c:pt>
                <c:pt idx="2">
                  <c:v>30.2</c:v>
                </c:pt>
                <c:pt idx="3">
                  <c:v>28.8</c:v>
                </c:pt>
                <c:pt idx="4">
                  <c:v>41.5</c:v>
                </c:pt>
                <c:pt idx="5">
                  <c:v>23.1</c:v>
                </c:pt>
                <c:pt idx="6">
                  <c:v>18.899999999999999</c:v>
                </c:pt>
                <c:pt idx="7">
                  <c:v>9.4</c:v>
                </c:pt>
                <c:pt idx="8">
                  <c:v>15.1</c:v>
                </c:pt>
                <c:pt idx="9">
                  <c:v>11.3</c:v>
                </c:pt>
                <c:pt idx="10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1B8-477D-92C0-80D2F06E42A8}"/>
            </c:ext>
          </c:extLst>
        </c:ser>
        <c:ser>
          <c:idx val="4"/>
          <c:order val="4"/>
          <c:tx>
            <c:strRef>
              <c:f>'Frequency of Resource Use'!$L$3</c:f>
              <c:strCache>
                <c:ptCount val="1"/>
                <c:pt idx="0">
                  <c:v>Daily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'Frequency of Resource Use'!$A$4:$A$14</c:f>
              <c:strCache>
                <c:ptCount val="11"/>
                <c:pt idx="0">
                  <c:v>Mobile_Apps</c:v>
                </c:pt>
                <c:pt idx="1">
                  <c:v>Purchased</c:v>
                </c:pt>
                <c:pt idx="2">
                  <c:v>Drug_info</c:v>
                </c:pt>
                <c:pt idx="3">
                  <c:v>POC</c:v>
                </c:pt>
                <c:pt idx="4">
                  <c:v>Web</c:v>
                </c:pt>
                <c:pt idx="5">
                  <c:v>PUBMED</c:v>
                </c:pt>
                <c:pt idx="6">
                  <c:v>eJournal</c:v>
                </c:pt>
                <c:pt idx="7">
                  <c:v>Cochrane_lib</c:v>
                </c:pt>
                <c:pt idx="8">
                  <c:v>OVID</c:v>
                </c:pt>
                <c:pt idx="9">
                  <c:v>eBooks</c:v>
                </c:pt>
                <c:pt idx="10">
                  <c:v>Citation</c:v>
                </c:pt>
              </c:strCache>
            </c:strRef>
          </c:cat>
          <c:val>
            <c:numRef>
              <c:f>'Frequency of Resource Use'!$L$4:$L$14</c:f>
              <c:numCache>
                <c:formatCode>General</c:formatCode>
                <c:ptCount val="11"/>
                <c:pt idx="0">
                  <c:v>67.900000000000006</c:v>
                </c:pt>
                <c:pt idx="1">
                  <c:v>42.3</c:v>
                </c:pt>
                <c:pt idx="2">
                  <c:v>30.2</c:v>
                </c:pt>
                <c:pt idx="3">
                  <c:v>15.4</c:v>
                </c:pt>
                <c:pt idx="4">
                  <c:v>1.9</c:v>
                </c:pt>
                <c:pt idx="5">
                  <c:v>13.5</c:v>
                </c:pt>
                <c:pt idx="6">
                  <c:v>5.7</c:v>
                </c:pt>
                <c:pt idx="7">
                  <c:v>0</c:v>
                </c:pt>
                <c:pt idx="8">
                  <c:v>1.9</c:v>
                </c:pt>
                <c:pt idx="9">
                  <c:v>3.8</c:v>
                </c:pt>
                <c:pt idx="10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1B8-477D-92C0-80D2F06E4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373696"/>
        <c:axId val="408374088"/>
      </c:barChart>
      <c:catAx>
        <c:axId val="408373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Resource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374088"/>
        <c:crosses val="autoZero"/>
        <c:auto val="1"/>
        <c:lblAlgn val="ctr"/>
        <c:lblOffset val="100"/>
        <c:noMultiLvlLbl val="0"/>
      </c:catAx>
      <c:valAx>
        <c:axId val="408374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Proportion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37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resources!$D$2:$D$9</c:f>
              <c:strCache>
                <c:ptCount val="8"/>
                <c:pt idx="0">
                  <c:v>Ovid databases</c:v>
                </c:pt>
                <c:pt idx="1">
                  <c:v>PubMed</c:v>
                </c:pt>
                <c:pt idx="2">
                  <c:v>Cochrane</c:v>
                </c:pt>
                <c:pt idx="3">
                  <c:v>UptoDate</c:v>
                </c:pt>
                <c:pt idx="4">
                  <c:v>Google Scholar</c:v>
                </c:pt>
                <c:pt idx="5">
                  <c:v>Point-of-Care</c:v>
                </c:pt>
                <c:pt idx="6">
                  <c:v>Practice guidelines</c:v>
                </c:pt>
                <c:pt idx="7">
                  <c:v>Unique resources</c:v>
                </c:pt>
              </c:strCache>
            </c:strRef>
          </c:cat>
          <c:val>
            <c:numRef>
              <c:f>resources!$E$2:$E$9</c:f>
              <c:numCache>
                <c:formatCode>General</c:formatCode>
                <c:ptCount val="8"/>
                <c:pt idx="0">
                  <c:v>33</c:v>
                </c:pt>
                <c:pt idx="1">
                  <c:v>21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8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8078209141165"/>
          <c:y val="3.5117715877058198E-2"/>
          <c:w val="0.31749378813166779"/>
          <c:h val="0.94285959987139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'# resources'!$J$3:$J$6</c:f>
              <c:strCache>
                <c:ptCount val="4"/>
                <c:pt idx="0">
                  <c:v>one resource</c:v>
                </c:pt>
                <c:pt idx="1">
                  <c:v>two resources</c:v>
                </c:pt>
                <c:pt idx="2">
                  <c:v>three resources</c:v>
                </c:pt>
                <c:pt idx="3">
                  <c:v>four resources</c:v>
                </c:pt>
              </c:strCache>
            </c:strRef>
          </c:cat>
          <c:val>
            <c:numRef>
              <c:f>'# resources'!$K$3:$K$6</c:f>
              <c:numCache>
                <c:formatCode>General</c:formatCode>
                <c:ptCount val="4"/>
                <c:pt idx="0">
                  <c:v>9</c:v>
                </c:pt>
                <c:pt idx="1">
                  <c:v>14</c:v>
                </c:pt>
                <c:pt idx="2">
                  <c:v>23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54905328"/>
        <c:axId val="408290352"/>
      </c:barChart>
      <c:catAx>
        <c:axId val="35490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290352"/>
        <c:crosses val="autoZero"/>
        <c:auto val="1"/>
        <c:lblAlgn val="ctr"/>
        <c:lblOffset val="100"/>
        <c:noMultiLvlLbl val="0"/>
      </c:catAx>
      <c:valAx>
        <c:axId val="408290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Number</a:t>
                </a:r>
                <a:r>
                  <a:rPr lang="en-CA" sz="1400" baseline="0"/>
                  <a:t> of students (N=51)</a:t>
                </a:r>
                <a:endParaRPr lang="en-CA" sz="1400"/>
              </a:p>
            </c:rich>
          </c:tx>
          <c:layout>
            <c:manualLayout>
              <c:xMode val="edge"/>
              <c:yMode val="edge"/>
              <c:x val="0.40522676259342383"/>
              <c:y val="0.946013552207393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90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Challenges!$A$3:$A$15</c:f>
              <c:strCache>
                <c:ptCount val="13"/>
                <c:pt idx="0">
                  <c:v>None</c:v>
                </c:pt>
                <c:pt idx="1">
                  <c:v>Remote access</c:v>
                </c:pt>
                <c:pt idx="2">
                  <c:v>Access to full text</c:v>
                </c:pt>
                <c:pt idx="3">
                  <c:v>Mobile interface</c:v>
                </c:pt>
                <c:pt idx="4">
                  <c:v>Lack of time</c:v>
                </c:pt>
                <c:pt idx="5">
                  <c:v>Lack of role models</c:v>
                </c:pt>
                <c:pt idx="6">
                  <c:v>Uncertain about what resource to use</c:v>
                </c:pt>
                <c:pt idx="7">
                  <c:v>Other</c:v>
                </c:pt>
                <c:pt idx="8">
                  <c:v>Lack of continued exposure</c:v>
                </c:pt>
                <c:pt idx="9">
                  <c:v>Search formulation</c:v>
                </c:pt>
                <c:pt idx="10">
                  <c:v>Access to librarian help</c:v>
                </c:pt>
                <c:pt idx="11">
                  <c:v>Peer Pressure</c:v>
                </c:pt>
                <c:pt idx="12">
                  <c:v>Uncertain about the reliability of information found</c:v>
                </c:pt>
              </c:strCache>
            </c:strRef>
          </c:cat>
          <c:val>
            <c:numRef>
              <c:f>Challenges!$B$3:$B$15</c:f>
              <c:numCache>
                <c:formatCode>General</c:formatCode>
                <c:ptCount val="13"/>
                <c:pt idx="0">
                  <c:v>9.4</c:v>
                </c:pt>
                <c:pt idx="1">
                  <c:v>43.3</c:v>
                </c:pt>
                <c:pt idx="2">
                  <c:v>39.6</c:v>
                </c:pt>
                <c:pt idx="3">
                  <c:v>35.799999999999997</c:v>
                </c:pt>
                <c:pt idx="4">
                  <c:v>32.1</c:v>
                </c:pt>
                <c:pt idx="5">
                  <c:v>26.4</c:v>
                </c:pt>
                <c:pt idx="6">
                  <c:v>22.6</c:v>
                </c:pt>
                <c:pt idx="7">
                  <c:v>20.8</c:v>
                </c:pt>
                <c:pt idx="8">
                  <c:v>17</c:v>
                </c:pt>
                <c:pt idx="9">
                  <c:v>9.4</c:v>
                </c:pt>
                <c:pt idx="10">
                  <c:v>5.7</c:v>
                </c:pt>
                <c:pt idx="11">
                  <c:v>1.9</c:v>
                </c:pt>
                <c:pt idx="12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E6-4F45-9337-6F1F4551E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8291136"/>
        <c:axId val="408291528"/>
      </c:barChart>
      <c:catAx>
        <c:axId val="408291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 dirty="0" smtClean="0"/>
                  <a:t>barrier</a:t>
                </a:r>
                <a:endParaRPr lang="en-CA" sz="1600" dirty="0"/>
              </a:p>
            </c:rich>
          </c:tx>
          <c:layout>
            <c:manualLayout>
              <c:xMode val="edge"/>
              <c:yMode val="edge"/>
              <c:x val="0.49222365806641349"/>
              <c:y val="0.902662414209691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291528"/>
        <c:crosses val="autoZero"/>
        <c:auto val="1"/>
        <c:lblAlgn val="ctr"/>
        <c:lblOffset val="100"/>
        <c:noMultiLvlLbl val="0"/>
      </c:catAx>
      <c:valAx>
        <c:axId val="408291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Proportion of students who encountered </a:t>
                </a:r>
                <a:r>
                  <a:rPr lang="en-CA" baseline="0"/>
                  <a:t> barriers</a:t>
                </a:r>
                <a:r>
                  <a:rPr lang="en-CA"/>
                  <a:t>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29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910482607604046E-2"/>
          <c:y val="6.7671486165201217E-2"/>
          <c:w val="0.8437742583170792"/>
          <c:h val="0.7478900161293023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'Knowledge Q As'!$B$23:$B$26</c:f>
              <c:strCache>
                <c:ptCount val="4"/>
                <c:pt idx="0">
                  <c:v>ACP Journal ClubCochrane Database of Systematic Reviews</c:v>
                </c:pt>
                <c:pt idx="1">
                  <c:v>Medline/PubMed database</c:v>
                </c:pt>
                <c:pt idx="2">
                  <c:v>Journal of Acquired Immune Deficiency Syndromes</c:v>
                </c:pt>
                <c:pt idx="3">
                  <c:v>I don't know</c:v>
                </c:pt>
              </c:strCache>
            </c:strRef>
          </c:cat>
          <c:val>
            <c:numRef>
              <c:f>'Knowledge Q As'!$E$23:$E$26</c:f>
              <c:numCache>
                <c:formatCode>###0.0</c:formatCode>
                <c:ptCount val="4"/>
                <c:pt idx="0">
                  <c:v>7.6923076923076925</c:v>
                </c:pt>
                <c:pt idx="1">
                  <c:v>73.07692307692308</c:v>
                </c:pt>
                <c:pt idx="2">
                  <c:v>3.8461538461538463</c:v>
                </c:pt>
                <c:pt idx="3">
                  <c:v>15.384615384615385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21-47B3-B352-6BD40FE13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8375264"/>
        <c:axId val="408293096"/>
      </c:barChart>
      <c:catAx>
        <c:axId val="40837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293096"/>
        <c:crosses val="autoZero"/>
        <c:auto val="1"/>
        <c:lblAlgn val="ctr"/>
        <c:lblOffset val="100"/>
        <c:noMultiLvlLbl val="0"/>
      </c:catAx>
      <c:valAx>
        <c:axId val="40829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Proportion</a:t>
                </a:r>
              </a:p>
            </c:rich>
          </c:tx>
          <c:layout>
            <c:manualLayout>
              <c:xMode val="edge"/>
              <c:yMode val="edge"/>
              <c:x val="5.9454191793605008E-3"/>
              <c:y val="0.31066437800139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37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'Knowledge Q As'!$B$35:$B$39</c:f>
              <c:strCache>
                <c:ptCount val="5"/>
                <c:pt idx="0">
                  <c:v>MedlinePlus</c:v>
                </c:pt>
                <c:pt idx="1">
                  <c:v>PubMed</c:v>
                </c:pt>
                <c:pt idx="2">
                  <c:v>Dynamed</c:v>
                </c:pt>
                <c:pt idx="3">
                  <c:v>RxTx (formerly known as e-CPS)</c:v>
                </c:pt>
                <c:pt idx="4">
                  <c:v>I don't remember</c:v>
                </c:pt>
              </c:strCache>
            </c:strRef>
          </c:cat>
          <c:val>
            <c:numRef>
              <c:f>'Knowledge Q As'!$E$35:$E$39</c:f>
              <c:numCache>
                <c:formatCode>###0.0</c:formatCode>
                <c:ptCount val="5"/>
                <c:pt idx="0">
                  <c:v>38.46153846153846</c:v>
                </c:pt>
                <c:pt idx="1">
                  <c:v>5.7692307692307692</c:v>
                </c:pt>
                <c:pt idx="2">
                  <c:v>7.6923076923076925</c:v>
                </c:pt>
                <c:pt idx="3">
                  <c:v>9.615384615384615</c:v>
                </c:pt>
                <c:pt idx="4">
                  <c:v>38.46153846153846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92-4DB5-81F3-041A1CD91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567208"/>
        <c:axId val="410567600"/>
      </c:barChart>
      <c:catAx>
        <c:axId val="41056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567600"/>
        <c:crosses val="autoZero"/>
        <c:auto val="1"/>
        <c:lblAlgn val="ctr"/>
        <c:lblOffset val="100"/>
        <c:noMultiLvlLbl val="0"/>
      </c:catAx>
      <c:valAx>
        <c:axId val="41056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Proportion (%)</a:t>
                </a:r>
              </a:p>
            </c:rich>
          </c:tx>
          <c:layout>
            <c:manualLayout>
              <c:xMode val="edge"/>
              <c:yMode val="edge"/>
              <c:x val="2.1979820102173909E-2"/>
              <c:y val="0.26359217463383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56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'Knowledge Q As (2)'!$C$66</c:f>
              <c:strCache>
                <c:ptCount val="1"/>
                <c:pt idx="0">
                  <c:v>TRUE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'Knowledge Q As (2)'!$B$67:$B$69</c:f>
              <c:strCache>
                <c:ptCount val="3"/>
                <c:pt idx="0">
                  <c:v>Medical Subject Headings (MeSH) are assigned to each article in Medline/PubMed using the most specific term for each concept discussed in the article.</c:v>
                </c:pt>
                <c:pt idx="1">
                  <c:v>MeSH are organized in a hierarchy to allow searchers to find articles on all the concepts of that Tree in one operation (explode).</c:v>
                </c:pt>
                <c:pt idx="2">
                  <c:v>Since MeSH are only in American spelling, one must use truncation to improve the results of the search.</c:v>
                </c:pt>
              </c:strCache>
            </c:strRef>
          </c:cat>
          <c:val>
            <c:numRef>
              <c:f>'Knowledge Q As (2)'!$C$67:$C$69</c:f>
              <c:numCache>
                <c:formatCode>###0</c:formatCode>
                <c:ptCount val="3"/>
                <c:pt idx="0">
                  <c:v>44.2</c:v>
                </c:pt>
                <c:pt idx="1">
                  <c:v>61.5</c:v>
                </c:pt>
                <c:pt idx="2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FE-4D4D-A6E3-2ED7027F4AE5}"/>
            </c:ext>
          </c:extLst>
        </c:ser>
        <c:ser>
          <c:idx val="1"/>
          <c:order val="1"/>
          <c:tx>
            <c:strRef>
              <c:f>'Knowledge Q As (2)'!$D$66</c:f>
              <c:strCache>
                <c:ptCount val="1"/>
                <c:pt idx="0">
                  <c:v>FALSE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'Knowledge Q As (2)'!$B$67:$B$69</c:f>
              <c:strCache>
                <c:ptCount val="3"/>
                <c:pt idx="0">
                  <c:v>Medical Subject Headings (MeSH) are assigned to each article in Medline/PubMed using the most specific term for each concept discussed in the article.</c:v>
                </c:pt>
                <c:pt idx="1">
                  <c:v>MeSH are organized in a hierarchy to allow searchers to find articles on all the concepts of that Tree in one operation (explode).</c:v>
                </c:pt>
                <c:pt idx="2">
                  <c:v>Since MeSH are only in American spelling, one must use truncation to improve the results of the search.</c:v>
                </c:pt>
              </c:strCache>
            </c:strRef>
          </c:cat>
          <c:val>
            <c:numRef>
              <c:f>'Knowledge Q As (2)'!$D$67:$D$69</c:f>
              <c:numCache>
                <c:formatCode>###0.0</c:formatCode>
                <c:ptCount val="3"/>
                <c:pt idx="0">
                  <c:v>21.2</c:v>
                </c:pt>
                <c:pt idx="1">
                  <c:v>3.8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FE-4D4D-A6E3-2ED7027F4AE5}"/>
            </c:ext>
          </c:extLst>
        </c:ser>
        <c:ser>
          <c:idx val="2"/>
          <c:order val="2"/>
          <c:tx>
            <c:strRef>
              <c:f>'Knowledge Q As (2)'!$E$66</c:f>
              <c:strCache>
                <c:ptCount val="1"/>
                <c:pt idx="0">
                  <c:v>Don’t Know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'Knowledge Q As (2)'!$B$67:$B$69</c:f>
              <c:strCache>
                <c:ptCount val="3"/>
                <c:pt idx="0">
                  <c:v>Medical Subject Headings (MeSH) are assigned to each article in Medline/PubMed using the most specific term for each concept discussed in the article.</c:v>
                </c:pt>
                <c:pt idx="1">
                  <c:v>MeSH are organized in a hierarchy to allow searchers to find articles on all the concepts of that Tree in one operation (explode).</c:v>
                </c:pt>
                <c:pt idx="2">
                  <c:v>Since MeSH are only in American spelling, one must use truncation to improve the results of the search.</c:v>
                </c:pt>
              </c:strCache>
            </c:strRef>
          </c:cat>
          <c:val>
            <c:numRef>
              <c:f>'Knowledge Q As (2)'!$E$67:$E$69</c:f>
              <c:numCache>
                <c:formatCode>###0.0</c:formatCode>
                <c:ptCount val="3"/>
                <c:pt idx="0">
                  <c:v>34.6</c:v>
                </c:pt>
                <c:pt idx="1">
                  <c:v>34.6</c:v>
                </c:pt>
                <c:pt idx="2">
                  <c:v>55.8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FE-4D4D-A6E3-2ED7027F4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569168"/>
        <c:axId val="410569560"/>
      </c:barChart>
      <c:catAx>
        <c:axId val="4105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569560"/>
        <c:crosses val="autoZero"/>
        <c:auto val="1"/>
        <c:lblAlgn val="ctr"/>
        <c:lblOffset val="100"/>
        <c:noMultiLvlLbl val="0"/>
      </c:catAx>
      <c:valAx>
        <c:axId val="41056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56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'Knowledge Q'!$A$25:$A$36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'Knowledge Q'!$B$25:$B$36</c:f>
              <c:numCache>
                <c:formatCode>###0.0</c:formatCode>
                <c:ptCount val="12"/>
                <c:pt idx="0">
                  <c:v>1.8867924528301887</c:v>
                </c:pt>
                <c:pt idx="1">
                  <c:v>3.7735849056603774</c:v>
                </c:pt>
                <c:pt idx="2">
                  <c:v>3.7735849056603774</c:v>
                </c:pt>
                <c:pt idx="3">
                  <c:v>13.20754716981132</c:v>
                </c:pt>
                <c:pt idx="4">
                  <c:v>18.867924528301888</c:v>
                </c:pt>
                <c:pt idx="5">
                  <c:v>15.09433962264151</c:v>
                </c:pt>
                <c:pt idx="6">
                  <c:v>18.867924528301888</c:v>
                </c:pt>
                <c:pt idx="7">
                  <c:v>13.20754716981132</c:v>
                </c:pt>
                <c:pt idx="8">
                  <c:v>5.6603773584905657</c:v>
                </c:pt>
                <c:pt idx="9">
                  <c:v>5.6603773584905657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72-41A5-820D-AD5A38ABC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347400"/>
        <c:axId val="410347792"/>
      </c:barChart>
      <c:catAx>
        <c:axId val="410347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/>
                  <a:t>Score</a:t>
                </a:r>
              </a:p>
            </c:rich>
          </c:tx>
          <c:layout>
            <c:manualLayout>
              <c:xMode val="edge"/>
              <c:yMode val="edge"/>
              <c:x val="0.51891681681938562"/>
              <c:y val="0.904048166647440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347792"/>
        <c:crosses val="autoZero"/>
        <c:auto val="1"/>
        <c:lblAlgn val="ctr"/>
        <c:lblOffset val="100"/>
        <c:noMultiLvlLbl val="0"/>
      </c:catAx>
      <c:valAx>
        <c:axId val="41034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800"/>
                  <a:t>Proportion (%)</a:t>
                </a:r>
              </a:p>
            </c:rich>
          </c:tx>
          <c:layout>
            <c:manualLayout>
              <c:xMode val="edge"/>
              <c:yMode val="edge"/>
              <c:x val="2.1078620189181572E-2"/>
              <c:y val="0.30821662554715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347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7ED51-15EE-4603-91CE-C395F92D2B64}" type="datetimeFigureOut">
              <a:rPr lang="en-CA" smtClean="0"/>
              <a:t>2017-01-27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F33C9-D6B7-4227-ACDA-A330C2A98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448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0E8932E-4BE9-4A1E-9B3C-E3843CE14D13}" type="datetimeFigureOut">
              <a:rPr lang="en-CA" smtClean="0"/>
              <a:t>2017-01-27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288D45C-9412-4588-9D49-A7C0FE05C4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202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8785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668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667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Other: mostly</a:t>
            </a:r>
            <a:r>
              <a:rPr lang="en-US" baseline="0" dirty="0" smtClean="0"/>
              <a:t> cost of buying own resource, usually UTD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824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Yahoo images, free to use </a:t>
            </a:r>
            <a:r>
              <a:rPr lang="en-US" smtClean="0"/>
              <a:t>and share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711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Two years after the last of the formal MIL sessions, and after preparing 8 mini-scholar exercises, how are their information seeking skills?
https://www.polleverywhere.com/multiple_choice_polls/4HTtVVsWK2rPsht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19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901722" cy="371234"/>
          </a:xfrm>
          <a:prstGeom prst="rect">
            <a:avLst/>
          </a:prstGeom>
          <a:noFill/>
        </p:spPr>
        <p:txBody>
          <a:bodyPr vert="horz" lIns="93324" tIns="46662" rIns="93324" bIns="46662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9493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Average 5/11 – not great, did better with MCQs than with True/False: many chose</a:t>
            </a:r>
            <a:r>
              <a:rPr lang="en-US" baseline="0" dirty="0" smtClean="0"/>
              <a:t> “don’t remember”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3033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all info re barriers, knowledge, resources</a:t>
            </a:r>
          </a:p>
          <a:p>
            <a:r>
              <a:rPr lang="en-US" dirty="0" smtClean="0"/>
              <a:t>Some ideas: Tip of the week, Handouts, Facebook</a:t>
            </a:r>
            <a:r>
              <a:rPr lang="en-US" baseline="0" dirty="0" smtClean="0"/>
              <a:t>/Twitter, Formal CE sessions/buying apps or getting with purchases/working with IT re </a:t>
            </a:r>
            <a:r>
              <a:rPr lang="en-US" baseline="0" dirty="0" err="1" smtClean="0"/>
              <a:t>wifi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3777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 need your help to make sure this does not happen!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A61C-5BAD-4A46-9F86-EAE948F76448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642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182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17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240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1715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defTabSz="933237">
              <a:defRPr/>
            </a:pPr>
            <a:r>
              <a:rPr lang="en-US" dirty="0" err="1"/>
              <a:t>Salbach</a:t>
            </a:r>
            <a:r>
              <a:rPr lang="en-US" dirty="0"/>
              <a:t> NMPTP, </a:t>
            </a:r>
            <a:r>
              <a:rPr lang="en-US" dirty="0" err="1"/>
              <a:t>Jaglal</a:t>
            </a:r>
            <a:r>
              <a:rPr lang="en-US" dirty="0"/>
              <a:t> SBP, Williams JIP. Reliability and Validity of the Evidence-Based Practice Confidence (EPIC) Scale. Journal of Continuing Education in the Health Professions. 2013;33(1):33-40.</a:t>
            </a:r>
            <a:endParaRPr lang="en-CA" dirty="0"/>
          </a:p>
          <a:p>
            <a:endParaRPr lang="en-US" dirty="0"/>
          </a:p>
          <a:p>
            <a:r>
              <a:rPr lang="en-US" dirty="0"/>
              <a:t>Kruger J, Dunning D. Unskilled and unaware of it: How difficulties in recognizing one's own incompetence lead to inflated self-assessments. Journal of Personality and Social Psychology. 1999;77(6):1121-34. </a:t>
            </a:r>
            <a:r>
              <a:rPr lang="en-US" dirty="0" err="1"/>
              <a:t>doi</a:t>
            </a:r>
            <a:r>
              <a:rPr lang="en-US" dirty="0"/>
              <a:t>: 10.1037/0022-3514.77.6.1121.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24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Poll Title: How confident are junior clinicians about their information seeking skills?
https://www.polleverywhere.com/multiple_choice_polls/5ZCjN4U6x6dsxNQ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9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901722" cy="371234"/>
          </a:xfrm>
          <a:prstGeom prst="rect">
            <a:avLst/>
          </a:prstGeom>
          <a:noFill/>
        </p:spPr>
        <p:txBody>
          <a:bodyPr vert="horz" lIns="93324" tIns="46662" rIns="93324" bIns="46662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7651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257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from Yahoo images “free to use and share”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900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45C-9412-4588-9D49-A7C0FE05C4F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224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957" y="1598613"/>
            <a:ext cx="7178605" cy="4308475"/>
          </a:xfrm>
        </p:spPr>
        <p:txBody>
          <a:bodyPr lIns="0" tIns="0" rIns="0" bIns="0"/>
          <a:lstStyle>
            <a:lvl1pPr marL="228600" indent="-228600">
              <a:defRPr sz="2400">
                <a:latin typeface="Calibri"/>
                <a:cs typeface="Calibri"/>
              </a:defRPr>
            </a:lvl1pPr>
            <a:lvl2pPr marL="455613" indent="-227013">
              <a:defRPr sz="2400">
                <a:latin typeface="Calibri"/>
                <a:cs typeface="Calibri"/>
              </a:defRPr>
            </a:lvl2pPr>
            <a:lvl3pPr marL="684213" indent="-228600">
              <a:defRPr sz="2400">
                <a:latin typeface="Calibri"/>
                <a:cs typeface="Calibri"/>
              </a:defRPr>
            </a:lvl3pPr>
            <a:lvl4pPr marL="911225" indent="-227013">
              <a:defRPr>
                <a:latin typeface="Calibri"/>
                <a:cs typeface="Calibri"/>
              </a:defRPr>
            </a:lvl4pPr>
            <a:lvl5pPr marL="1139825" indent="-228600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1/27/2017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817688"/>
            <a:ext cx="7772349" cy="3821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1/27/2017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/>
              <a:pPr/>
              <a:t>1/27/2017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2957" y="6495561"/>
            <a:ext cx="850348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8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37617-F04D-2D48-8B5D-62F0364B9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1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12962" y="3468274"/>
            <a:ext cx="5257174" cy="79375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2957" y="159024"/>
            <a:ext cx="6122987" cy="944387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8600" y="1600200"/>
            <a:ext cx="7192962" cy="430847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/>
              <a:pPr/>
              <a:t>1/27/2017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2962" y="6495561"/>
            <a:ext cx="559904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QueensLogo_colour.ai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28" y="162342"/>
            <a:ext cx="1520966" cy="1107660"/>
          </a:xfrm>
          <a:prstGeom prst="rect">
            <a:avLst/>
          </a:prstGeom>
        </p:spPr>
      </p:pic>
      <p:pic>
        <p:nvPicPr>
          <p:cNvPr id="11" name="Picture 10" descr="Library wordmark.eps.ai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28" y="6478101"/>
            <a:ext cx="3639378" cy="234799"/>
          </a:xfrm>
          <a:prstGeom prst="rect">
            <a:avLst/>
          </a:prstGeom>
        </p:spPr>
      </p:pic>
      <p:pic>
        <p:nvPicPr>
          <p:cNvPr id="9" name="Picture 8" descr="Library squares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05" y="-103628"/>
            <a:ext cx="1649367" cy="15294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  <p:sldLayoutId id="2147483703" r:id="rId3"/>
    <p:sldLayoutId id="2147483709" r:id="rId4"/>
    <p:sldLayoutId id="2147483713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455613" indent="-227013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684213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911225" indent="-227013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1139825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2957" y="2224154"/>
            <a:ext cx="7189718" cy="11551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9713" y="3467653"/>
            <a:ext cx="7192962" cy="13583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/>
              <a:pPr/>
              <a:t>1/27/2017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2962" y="6495561"/>
            <a:ext cx="559904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ibrary wordmark.eps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65" y="536710"/>
            <a:ext cx="3639378" cy="234799"/>
          </a:xfrm>
          <a:prstGeom prst="rect">
            <a:avLst/>
          </a:prstGeom>
        </p:spPr>
      </p:pic>
      <p:pic>
        <p:nvPicPr>
          <p:cNvPr id="5" name="Picture 4" descr="Library squar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05" y="-103628"/>
            <a:ext cx="1649367" cy="1529413"/>
          </a:xfrm>
          <a:prstGeom prst="rect">
            <a:avLst/>
          </a:prstGeom>
        </p:spPr>
      </p:pic>
      <p:pic>
        <p:nvPicPr>
          <p:cNvPr id="12" name="Picture 11" descr="QueensLogo_colour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28" y="162342"/>
            <a:ext cx="1520966" cy="110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3600" b="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1" i="0" kern="1200">
          <a:solidFill>
            <a:schemeClr val="bg1">
              <a:lumMod val="50000"/>
            </a:schemeClr>
          </a:solidFill>
          <a:latin typeface="Calibri"/>
          <a:ea typeface="+mn-ea"/>
          <a:cs typeface="Calibri"/>
        </a:defRPr>
      </a:lvl1pPr>
      <a:lvl2pPr marL="228600" indent="0" algn="l" defTabSz="457200" rtl="0" eaLnBrk="1" latinLnBrk="0" hangingPunct="1">
        <a:spcBef>
          <a:spcPct val="20000"/>
        </a:spcBef>
        <a:buFontTx/>
        <a:buNone/>
        <a:defRPr sz="2400" b="1" i="0" kern="1200">
          <a:solidFill>
            <a:schemeClr val="bg1">
              <a:lumMod val="50000"/>
            </a:schemeClr>
          </a:solidFill>
          <a:latin typeface="Calibri"/>
          <a:ea typeface="+mn-ea"/>
          <a:cs typeface="Calibri"/>
        </a:defRPr>
      </a:lvl2pPr>
      <a:lvl3pPr marL="455613" indent="0" algn="l" defTabSz="457200" rtl="0" eaLnBrk="1" latinLnBrk="0" hangingPunct="1">
        <a:spcBef>
          <a:spcPct val="20000"/>
        </a:spcBef>
        <a:buFontTx/>
        <a:buNone/>
        <a:defRPr sz="2400" b="1" i="0" kern="1200">
          <a:solidFill>
            <a:schemeClr val="bg1">
              <a:lumMod val="50000"/>
            </a:schemeClr>
          </a:solidFill>
          <a:latin typeface="Calibri"/>
          <a:ea typeface="+mn-ea"/>
          <a:cs typeface="Calibri"/>
        </a:defRPr>
      </a:lvl3pPr>
      <a:lvl4pPr marL="684212" indent="0" algn="l" defTabSz="457200" rtl="0" eaLnBrk="1" latinLnBrk="0" hangingPunct="1">
        <a:spcBef>
          <a:spcPct val="20000"/>
        </a:spcBef>
        <a:buFontTx/>
        <a:buNone/>
        <a:defRPr sz="2400" b="1" i="0" kern="1200">
          <a:solidFill>
            <a:schemeClr val="bg1">
              <a:lumMod val="50000"/>
            </a:schemeClr>
          </a:solidFill>
          <a:latin typeface="Calibri"/>
          <a:ea typeface="+mn-ea"/>
          <a:cs typeface="Calibri"/>
        </a:defRPr>
      </a:lvl4pPr>
      <a:lvl5pPr marL="911225" indent="0" algn="l" defTabSz="457200" rtl="0" eaLnBrk="1" latinLnBrk="0" hangingPunct="1">
        <a:spcBef>
          <a:spcPct val="20000"/>
        </a:spcBef>
        <a:buFontTx/>
        <a:buNone/>
        <a:defRPr sz="2400" b="1" i="0" kern="1200">
          <a:solidFill>
            <a:schemeClr val="bg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jokes.lipy.com/nurse/internet-surgery#sthash.4EkPobIz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1164" y="2230582"/>
            <a:ext cx="7843692" cy="1800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b="1" spc="300" dirty="0" smtClean="0">
                <a:solidFill>
                  <a:schemeClr val="accent1"/>
                </a:solidFill>
              </a:rPr>
              <a:t>Are you ready? Medical </a:t>
            </a:r>
            <a:r>
              <a:rPr lang="en-US" b="1" spc="300" dirty="0">
                <a:solidFill>
                  <a:schemeClr val="accent1"/>
                </a:solidFill>
              </a:rPr>
              <a:t>S</a:t>
            </a:r>
            <a:r>
              <a:rPr lang="en-US" b="1" spc="300" dirty="0" smtClean="0">
                <a:solidFill>
                  <a:schemeClr val="accent1"/>
                </a:solidFill>
              </a:rPr>
              <a:t>tudents are coming to your hospital</a:t>
            </a:r>
            <a:endParaRPr lang="en-CA" b="1" spc="3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944423" y="4030581"/>
            <a:ext cx="5257174" cy="121597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Suzanne Maranda</a:t>
            </a:r>
          </a:p>
          <a:p>
            <a:pPr algn="ctr"/>
            <a:r>
              <a:rPr lang="en-US" dirty="0" smtClean="0"/>
              <a:t>Head, Health Sciences Librarian</a:t>
            </a:r>
          </a:p>
          <a:p>
            <a:pPr algn="ctr"/>
            <a:r>
              <a:rPr lang="en-US" dirty="0" smtClean="0"/>
              <a:t>OLA </a:t>
            </a:r>
            <a:r>
              <a:rPr lang="en-US" dirty="0" err="1" smtClean="0"/>
              <a:t>Superconference</a:t>
            </a:r>
            <a:r>
              <a:rPr lang="en-US" dirty="0" smtClean="0"/>
              <a:t>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35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Confidence in MIL skills</a:t>
            </a:r>
            <a:endParaRPr lang="en-CA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531911"/>
              </p:ext>
            </p:extLst>
          </p:nvPr>
        </p:nvGraphicFramePr>
        <p:xfrm>
          <a:off x="129397" y="1242203"/>
          <a:ext cx="8497018" cy="5503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2037" y="2113613"/>
            <a:ext cx="3942413" cy="4017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67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Group Activity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71" y="1598613"/>
            <a:ext cx="7732192" cy="1089169"/>
          </a:xfrm>
        </p:spPr>
        <p:txBody>
          <a:bodyPr>
            <a:normAutofit/>
          </a:bodyPr>
          <a:lstStyle/>
          <a:p>
            <a:r>
              <a:rPr lang="en-US" dirty="0" smtClean="0"/>
              <a:t>List of resources on tables – yellow page</a:t>
            </a:r>
          </a:p>
          <a:p>
            <a:r>
              <a:rPr lang="en-US" dirty="0" smtClean="0"/>
              <a:t>Rank them in order of usage by clerks for day-to-day use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47938" y="2701577"/>
            <a:ext cx="444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we agree on their top choice?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938" y="3864621"/>
            <a:ext cx="571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we agree on their bottom choice?</a:t>
            </a:r>
            <a:endParaRPr lang="en-CA" sz="2400" dirty="0"/>
          </a:p>
        </p:txBody>
      </p:sp>
      <p:pic>
        <p:nvPicPr>
          <p:cNvPr id="1028" name="Picture 4" descr="http://2.bp.blogspot.com/-xCvgmVmVJT4/UOcehL6bH8I/AAAAAAAAEK8/XMzsS_9typ0/s1600/MobilePhoneAp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2" y="2530825"/>
            <a:ext cx="2262846" cy="22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ee-ebook.biz/wp-content/uploads/2013/07/free-e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11" y="4574141"/>
            <a:ext cx="1853334" cy="18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Resources used for clinics</a:t>
            </a:r>
            <a:endParaRPr lang="en-CA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251690"/>
              </p:ext>
            </p:extLst>
          </p:nvPr>
        </p:nvGraphicFramePr>
        <p:xfrm>
          <a:off x="138024" y="1276709"/>
          <a:ext cx="8919712" cy="5167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3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Mini-Scholar Exercise (MSE)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957" y="1598614"/>
            <a:ext cx="7178605" cy="1518660"/>
          </a:xfrm>
        </p:spPr>
        <p:txBody>
          <a:bodyPr/>
          <a:lstStyle/>
          <a:p>
            <a:r>
              <a:rPr lang="en-US" dirty="0" smtClean="0"/>
              <a:t>Clerks pick a clinical encounter</a:t>
            </a:r>
          </a:p>
          <a:p>
            <a:r>
              <a:rPr lang="en-US" dirty="0" smtClean="0"/>
              <a:t>Develop a question and research it</a:t>
            </a:r>
          </a:p>
          <a:p>
            <a:r>
              <a:rPr lang="en-US" dirty="0" smtClean="0"/>
              <a:t>They follow the EBM steps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7964" y="3948545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 you think happens to the list of resources now used for the MSE? Will the order change?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636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918" y="159024"/>
            <a:ext cx="5651292" cy="94438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Resources used for the Mini-Scholar Exercises (MSE)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33459391"/>
              </p:ext>
            </p:extLst>
          </p:nvPr>
        </p:nvGraphicFramePr>
        <p:xfrm>
          <a:off x="1122218" y="1343891"/>
          <a:ext cx="7301346" cy="484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31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Number of resources used for the MSE</a:t>
            </a:r>
            <a:endParaRPr lang="en-CA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586543"/>
              </p:ext>
            </p:extLst>
          </p:nvPr>
        </p:nvGraphicFramePr>
        <p:xfrm>
          <a:off x="706582" y="1598613"/>
          <a:ext cx="7984981" cy="481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27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Group activity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958" y="1598613"/>
            <a:ext cx="6281928" cy="9647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Make a list of potential barriers to resource usage in your hospital setting.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936361" y="3135343"/>
            <a:ext cx="7435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Do you agree as to which one(s) are the most common?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216" y="4489704"/>
            <a:ext cx="801014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the pink sheet on your tables to rank the barriers identified by clerks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07136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Barriers to resource usage</a:t>
            </a:r>
            <a:endParaRPr lang="en-CA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401523"/>
              </p:ext>
            </p:extLst>
          </p:nvPr>
        </p:nvGraphicFramePr>
        <p:xfrm>
          <a:off x="179882" y="1409075"/>
          <a:ext cx="8844197" cy="478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49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Group discussion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957" y="1598613"/>
            <a:ext cx="7178605" cy="4404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these barriers be addressed at your hospital?</a:t>
            </a:r>
            <a:endParaRPr lang="en-CA" dirty="0"/>
          </a:p>
        </p:txBody>
      </p:sp>
      <p:pic>
        <p:nvPicPr>
          <p:cNvPr id="1026" name="Picture 2" descr="http://www.nexthospital.com/files/2010/07/hospital-art-t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712464" y="2773036"/>
            <a:ext cx="3835272" cy="286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313128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are you here today?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957" y="1463702"/>
            <a:ext cx="7178605" cy="175918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Introduce yourself at your table:</a:t>
            </a:r>
          </a:p>
          <a:p>
            <a:pPr lvl="1"/>
            <a:r>
              <a:rPr lang="en-US" sz="2800" dirty="0" smtClean="0"/>
              <a:t>Name</a:t>
            </a:r>
            <a:endParaRPr lang="en-US" dirty="0" smtClean="0"/>
          </a:p>
          <a:p>
            <a:pPr lvl="1"/>
            <a:r>
              <a:rPr lang="en-US" sz="2800" dirty="0" smtClean="0"/>
              <a:t>Hospital</a:t>
            </a:r>
            <a:endParaRPr lang="en-US" dirty="0" smtClean="0"/>
          </a:p>
          <a:p>
            <a:pPr lvl="1"/>
            <a:r>
              <a:rPr lang="en-US" sz="2800" dirty="0" smtClean="0"/>
              <a:t>What you hope to learn at this session</a:t>
            </a:r>
            <a:endParaRPr lang="en-CA" sz="2800" dirty="0"/>
          </a:p>
        </p:txBody>
      </p:sp>
      <p:pic>
        <p:nvPicPr>
          <p:cNvPr id="1026" name="Picture 2" descr="http://www.nwacco.org/wp-content/uploads/2012/10/round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2" y="3357798"/>
            <a:ext cx="4629150" cy="295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2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Knowledge questions - MCQ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957" y="1410973"/>
            <a:ext cx="7178605" cy="126450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To find recent peer-reviewed articles on the occurrence of AIDS in children, the most effective search would be performed in:</a:t>
            </a:r>
            <a:r>
              <a:rPr lang="en-US" dirty="0"/>
              <a:t> </a:t>
            </a:r>
            <a:endParaRPr lang="en-C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473364"/>
              </p:ext>
            </p:extLst>
          </p:nvPr>
        </p:nvGraphicFramePr>
        <p:xfrm>
          <a:off x="1154243" y="2863122"/>
          <a:ext cx="6767009" cy="328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712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Knowledge questions - MCQ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75" y="1598613"/>
            <a:ext cx="8196887" cy="132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At her next visit, your middle aged patient comes with a printout of a website on arthritis where it is recommended to use glucosamine as an effective alternative therapy. Which freely available and reputable patient education resource would you recommend</a:t>
            </a:r>
            <a:r>
              <a:rPr lang="en-US" sz="2000" dirty="0"/>
              <a:t> </a:t>
            </a:r>
            <a:r>
              <a:rPr lang="en-US" sz="2000" dirty="0" smtClean="0"/>
              <a:t>?</a:t>
            </a:r>
            <a:endParaRPr lang="en-CA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115998"/>
              </p:ext>
            </p:extLst>
          </p:nvPr>
        </p:nvGraphicFramePr>
        <p:xfrm>
          <a:off x="1034321" y="2923082"/>
          <a:ext cx="6355830" cy="341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972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Knowledge questions – True/False</a:t>
            </a:r>
            <a:endParaRPr lang="en-CA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145225"/>
              </p:ext>
            </p:extLst>
          </p:nvPr>
        </p:nvGraphicFramePr>
        <p:xfrm>
          <a:off x="554636" y="1469036"/>
          <a:ext cx="8364512" cy="460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95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knowledge scores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="" xmlns:xdr="http://schemas.openxmlformats.org/drawingml/2006/spreadsheetDrawing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7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276851"/>
              </p:ext>
            </p:extLst>
          </p:nvPr>
        </p:nvGraphicFramePr>
        <p:xfrm>
          <a:off x="858982" y="1598613"/>
          <a:ext cx="7832581" cy="466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2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Group activity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167" y="1681490"/>
            <a:ext cx="7178605" cy="10872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Brainstorm re types of activities/actions that could be done to reach out to, and help this particular group of new clinicians achieve successful information access.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79489" y="3477718"/>
            <a:ext cx="7495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Are there 1 or 2 from this list that you think you could do very soon?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290" y="4886794"/>
            <a:ext cx="7195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I wish you many successes - I’d love to hear from you </a:t>
            </a:r>
            <a:endParaRPr lang="en-CA" sz="2400" b="1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Questions?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957" y="1598613"/>
            <a:ext cx="7178605" cy="4793561"/>
          </a:xfrm>
        </p:spPr>
        <p:txBody>
          <a:bodyPr/>
          <a:lstStyle/>
          <a:p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1199213" y="1349115"/>
            <a:ext cx="6564559" cy="4691651"/>
            <a:chOff x="1982639" y="2893203"/>
            <a:chExt cx="5334000" cy="36369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639" y="2893203"/>
              <a:ext cx="5334000" cy="32315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88832" y="6222424"/>
              <a:ext cx="48825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>
                  <a:hlinkClick r:id="rId4"/>
                </a:rPr>
                <a:t>http://jokes.lipy.com/nurse/internet-surgery#sthash.4EkPobIz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7353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6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Learning outcomes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519" y="1598613"/>
            <a:ext cx="7957044" cy="43084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Identify resources most used by medical students to inform collection management decisions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Identify barriers to information access to determine how best to address them in a clinical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Identify knowledge gaps to address continuing education needs of young clinicians.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829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957" y="1598613"/>
            <a:ext cx="7178605" cy="35430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Medical Information </a:t>
            </a:r>
            <a:r>
              <a:rPr lang="en-US" sz="2800" dirty="0"/>
              <a:t>L</a:t>
            </a:r>
            <a:r>
              <a:rPr lang="en-US" sz="2800" dirty="0" smtClean="0"/>
              <a:t>iteracy at Queen’s University</a:t>
            </a:r>
          </a:p>
          <a:p>
            <a:r>
              <a:rPr lang="en-US" sz="2800" dirty="0" smtClean="0"/>
              <a:t>March 2016 survey</a:t>
            </a:r>
          </a:p>
          <a:p>
            <a:pPr lvl="1"/>
            <a:r>
              <a:rPr lang="en-US" sz="2800" dirty="0" smtClean="0"/>
              <a:t>Confidence levels</a:t>
            </a:r>
          </a:p>
          <a:p>
            <a:pPr lvl="1"/>
            <a:r>
              <a:rPr lang="en-US" sz="2800" dirty="0" smtClean="0"/>
              <a:t>Resource use</a:t>
            </a:r>
          </a:p>
          <a:p>
            <a:pPr lvl="1"/>
            <a:r>
              <a:rPr lang="en-US" sz="2800" dirty="0" smtClean="0"/>
              <a:t>Barriers to use</a:t>
            </a:r>
          </a:p>
          <a:p>
            <a:pPr lvl="1"/>
            <a:r>
              <a:rPr lang="en-US" sz="2800" dirty="0" smtClean="0"/>
              <a:t>Information seeking skills</a:t>
            </a:r>
          </a:p>
        </p:txBody>
      </p:sp>
      <p:sp>
        <p:nvSpPr>
          <p:cNvPr id="7" name="TextBox 6"/>
          <p:cNvSpPr txBox="1"/>
          <p:nvPr/>
        </p:nvSpPr>
        <p:spPr>
          <a:xfrm rot="20235822">
            <a:off x="936287" y="3368405"/>
            <a:ext cx="694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hospital librarians</a:t>
            </a:r>
            <a:endParaRPr lang="en-C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7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Information literacy in the medical curriculum</a:t>
            </a:r>
            <a:endParaRPr lang="en-CA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736032"/>
              </p:ext>
            </p:extLst>
          </p:nvPr>
        </p:nvGraphicFramePr>
        <p:xfrm>
          <a:off x="429492" y="1551709"/>
          <a:ext cx="8368143" cy="3893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463"/>
                <a:gridCol w="2240590"/>
                <a:gridCol w="2027496"/>
                <a:gridCol w="2059594"/>
              </a:tblGrid>
              <a:tr h="332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YEAR 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YEAR 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Clerkship, Years 3 + 4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9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Course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CARL: Critical Appraisal, Research and </a:t>
                      </a:r>
                      <a:r>
                        <a:rPr lang="en-US" sz="1200" kern="1200" dirty="0" smtClean="0">
                          <a:effectLst/>
                        </a:rPr>
                        <a:t>Learning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Fundamentals of Therapeutics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Critical Enquiry (CE)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Clinical rotations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31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Integrated Medical Information Literacy (MIL)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3 online modules and 3 in-person sessions. Content:</a:t>
                      </a:r>
                      <a:endParaRPr lang="en-CA" sz="1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1200" dirty="0">
                          <a:effectLst/>
                        </a:rPr>
                        <a:t>e-books, POC tools</a:t>
                      </a:r>
                      <a:endParaRPr lang="en-CA" sz="1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1200" dirty="0">
                          <a:effectLst/>
                        </a:rPr>
                        <a:t>Medline/PubMed searching</a:t>
                      </a:r>
                      <a:endParaRPr lang="en-CA" sz="1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1200" dirty="0">
                          <a:effectLst/>
                        </a:rPr>
                        <a:t>Drug information resources.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</a:t>
                      </a:r>
                      <a:r>
                        <a:rPr lang="en-US" sz="1200" kern="1200" dirty="0" smtClean="0">
                          <a:effectLst/>
                        </a:rPr>
                        <a:t> </a:t>
                      </a:r>
                      <a:r>
                        <a:rPr lang="en-US" sz="1200" kern="1200" dirty="0">
                          <a:effectLst/>
                        </a:rPr>
                        <a:t>in-person </a:t>
                      </a:r>
                      <a:r>
                        <a:rPr lang="en-US" sz="1200" kern="1200" dirty="0" smtClean="0">
                          <a:effectLst/>
                        </a:rPr>
                        <a:t>session </a:t>
                      </a:r>
                      <a:r>
                        <a:rPr lang="en-US" sz="1200" kern="1200" dirty="0">
                          <a:effectLst/>
                        </a:rPr>
                        <a:t>on </a:t>
                      </a:r>
                      <a:r>
                        <a:rPr lang="en-US" sz="1200" kern="1200" dirty="0" smtClean="0">
                          <a:effectLst/>
                        </a:rPr>
                        <a:t> advanced searching, new databases, etc. Individual meetings with a librarian. 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Quick review of point-of-care tools and mobile apps (Fall of Year 3)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179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Assessment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CARL assignments with MIL components</a:t>
                      </a:r>
                      <a:endParaRPr lang="en-CA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Drug Literature Evaluation project linked to Therapeutics course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Critical Enquiry projects. Lit searches </a:t>
                      </a:r>
                      <a:r>
                        <a:rPr lang="en-US" sz="1200" kern="1200" dirty="0" smtClean="0">
                          <a:effectLst/>
                        </a:rPr>
                        <a:t>assessed by librarian during consultation.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Mini-Scholar Exercises (MSE) test MIL as well as </a:t>
                      </a:r>
                      <a:r>
                        <a:rPr lang="en-US" sz="1200" kern="1200" dirty="0" smtClean="0">
                          <a:effectLst/>
                        </a:rPr>
                        <a:t>EBM* </a:t>
                      </a:r>
                      <a:r>
                        <a:rPr lang="en-US" sz="1200" kern="1200" dirty="0">
                          <a:effectLst/>
                        </a:rPr>
                        <a:t>skills. One per rotation (8).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2475" y="5589917"/>
            <a:ext cx="7841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*EBM: Evidence-Based Medicine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2465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Goals of research project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957" y="1321524"/>
            <a:ext cx="7178605" cy="38201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are </a:t>
            </a:r>
            <a:r>
              <a:rPr lang="en-US" dirty="0"/>
              <a:t>t</a:t>
            </a:r>
            <a:r>
              <a:rPr lang="en-US" dirty="0" smtClean="0"/>
              <a:t>he students’ attitudes and confidence regarding information access and Evidence-based medicine (EBM)?</a:t>
            </a:r>
          </a:p>
          <a:p>
            <a:r>
              <a:rPr lang="en-US" dirty="0" smtClean="0"/>
              <a:t>Do </a:t>
            </a:r>
            <a:r>
              <a:rPr lang="en-US" dirty="0"/>
              <a:t>they maintain, forget or enhance their information literacy skills during </a:t>
            </a:r>
            <a:r>
              <a:rPr lang="en-US" dirty="0" smtClean="0"/>
              <a:t>clerkship?</a:t>
            </a:r>
            <a:endParaRPr lang="en-US" dirty="0"/>
          </a:p>
          <a:p>
            <a:r>
              <a:rPr lang="en-US" dirty="0" smtClean="0"/>
              <a:t>Which resources are used by medical students during clerkship?</a:t>
            </a:r>
          </a:p>
          <a:p>
            <a:pPr lvl="3"/>
            <a:r>
              <a:rPr lang="en-US" dirty="0" smtClean="0"/>
              <a:t>For clinical work</a:t>
            </a:r>
          </a:p>
          <a:p>
            <a:pPr lvl="3"/>
            <a:r>
              <a:rPr lang="en-US" dirty="0" smtClean="0"/>
              <a:t>For the mini-scholar exercise</a:t>
            </a:r>
          </a:p>
          <a:p>
            <a:r>
              <a:rPr lang="en-US" dirty="0" smtClean="0"/>
              <a:t>What would stop them from using resources?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2957" y="5320145"/>
            <a:ext cx="725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this information be helpful to hospital librarians?</a:t>
            </a:r>
            <a:endParaRPr lang="en-C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Survey demographics</a:t>
            </a:r>
            <a:endParaRPr lang="en-CA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325294"/>
              </p:ext>
            </p:extLst>
          </p:nvPr>
        </p:nvGraphicFramePr>
        <p:xfrm>
          <a:off x="5140036" y="1981199"/>
          <a:ext cx="3084657" cy="1911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101"/>
                <a:gridCol w="1104556"/>
              </a:tblGrid>
              <a:tr h="405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Age groups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24-26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</a:t>
                      </a:r>
                      <a:endParaRPr lang="en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27-29</a:t>
                      </a:r>
                      <a:endParaRPr lang="en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n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30-33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418" y="1939636"/>
            <a:ext cx="35883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Graduating class of 2016</a:t>
            </a:r>
          </a:p>
          <a:p>
            <a:endParaRPr lang="en-US" sz="2400" dirty="0" smtClean="0"/>
          </a:p>
          <a:p>
            <a:r>
              <a:rPr lang="en-US" sz="2400" dirty="0" smtClean="0"/>
              <a:t>53 students (class total 99)</a:t>
            </a:r>
          </a:p>
          <a:p>
            <a:endParaRPr lang="en-US" sz="2400" dirty="0" smtClean="0"/>
          </a:p>
          <a:p>
            <a:r>
              <a:rPr lang="en-US" sz="2400" dirty="0" smtClean="0"/>
              <a:t>March 2016</a:t>
            </a:r>
          </a:p>
          <a:p>
            <a:endParaRPr lang="en-US" sz="2400" dirty="0"/>
          </a:p>
          <a:p>
            <a:r>
              <a:rPr lang="en-US" sz="2400" dirty="0" smtClean="0"/>
              <a:t>In class, paper survey</a:t>
            </a:r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17418" y="4617292"/>
            <a:ext cx="7966818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Survey components:	1. Confidence levels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       2</a:t>
            </a:r>
            <a:r>
              <a:rPr lang="en-US" sz="2400" dirty="0"/>
              <a:t>. Resource use and barriers to usage</a:t>
            </a:r>
            <a:r>
              <a:rPr lang="en-US" sz="2400" dirty="0" smtClean="0"/>
              <a:t>						       3. Knowledge </a:t>
            </a:r>
            <a:r>
              <a:rPr lang="en-US" sz="2400" dirty="0"/>
              <a:t>questions </a:t>
            </a:r>
          </a:p>
          <a:p>
            <a:r>
              <a:rPr lang="en-US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82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Quotes about confidence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/>
              <a:t>care professionals “describe a waning in confidence in their ability to access and critically appraise the literature over </a:t>
            </a:r>
            <a:r>
              <a:rPr lang="en-US" dirty="0" smtClean="0"/>
              <a:t>time” (</a:t>
            </a:r>
            <a:r>
              <a:rPr lang="en-US" dirty="0" err="1" smtClean="0"/>
              <a:t>Salbach</a:t>
            </a:r>
            <a:r>
              <a:rPr lang="en-US" dirty="0" smtClean="0"/>
              <a:t>, 2013)</a:t>
            </a:r>
          </a:p>
          <a:p>
            <a:endParaRPr lang="en-US" dirty="0"/>
          </a:p>
          <a:p>
            <a:r>
              <a:rPr lang="en-US" dirty="0" smtClean="0"/>
              <a:t>“People </a:t>
            </a:r>
            <a:r>
              <a:rPr lang="en-US" dirty="0"/>
              <a:t>who lack the knowledge or wisdom to perform well are often unaware of this fact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Inflated self-assessment. </a:t>
            </a:r>
            <a:r>
              <a:rPr lang="en-US" dirty="0"/>
              <a:t>Dunning-Kruger effect </a:t>
            </a:r>
            <a:r>
              <a:rPr lang="en-US" dirty="0" smtClean="0"/>
              <a:t>(1999)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42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5e3977b-5ab4-4b71-b618-90a0270a52d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04bd57d-1a6c-41e3-a425-c81e84b6f3c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Theme1 Library 2013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1041</TotalTime>
  <Words>933</Words>
  <Application>Microsoft Office PowerPoint</Application>
  <PresentationFormat>On-screen Show (4:3)</PresentationFormat>
  <Paragraphs>151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Theme1 Library 2013</vt:lpstr>
      <vt:lpstr>title slide</vt:lpstr>
      <vt:lpstr>Are you ready? Medical Students are coming to your hospital</vt:lpstr>
      <vt:lpstr>Why are you here today?</vt:lpstr>
      <vt:lpstr>Learning outcomes</vt:lpstr>
      <vt:lpstr>Outline</vt:lpstr>
      <vt:lpstr>Information literacy in the medical curriculum</vt:lpstr>
      <vt:lpstr>Goals of research project</vt:lpstr>
      <vt:lpstr>Survey demographics</vt:lpstr>
      <vt:lpstr>Quotes about confidence</vt:lpstr>
      <vt:lpstr>PowerPoint Presentation</vt:lpstr>
      <vt:lpstr>Confidence in MIL skills</vt:lpstr>
      <vt:lpstr>Group Activity</vt:lpstr>
      <vt:lpstr>Resources used for clinics</vt:lpstr>
      <vt:lpstr>Mini-Scholar Exercise (MSE)</vt:lpstr>
      <vt:lpstr>Resources used for the Mini-Scholar Exercises (MSE)</vt:lpstr>
      <vt:lpstr>Number of resources used for the MSE</vt:lpstr>
      <vt:lpstr>Group activity</vt:lpstr>
      <vt:lpstr>Barriers to resource usage</vt:lpstr>
      <vt:lpstr>Group discussion</vt:lpstr>
      <vt:lpstr>PowerPoint Presentation</vt:lpstr>
      <vt:lpstr>Knowledge questions - MCQ</vt:lpstr>
      <vt:lpstr>Knowledge questions - MCQ</vt:lpstr>
      <vt:lpstr>Knowledge questions – True/False</vt:lpstr>
      <vt:lpstr>Distribution of knowledge scores</vt:lpstr>
      <vt:lpstr>Group activity</vt:lpstr>
      <vt:lpstr>Questions?</vt:lpstr>
      <vt:lpstr>PowerPoint Presentation</vt:lpstr>
    </vt:vector>
  </TitlesOfParts>
  <Company>QUL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literacy in the medical curriculum</dc:title>
  <dc:creator>Suzanne Maranda</dc:creator>
  <cp:lastModifiedBy>Suzanne Maranda</cp:lastModifiedBy>
  <cp:revision>79</cp:revision>
  <cp:lastPrinted>2017-01-27T19:41:03Z</cp:lastPrinted>
  <dcterms:created xsi:type="dcterms:W3CDTF">2016-07-07T21:00:14Z</dcterms:created>
  <dcterms:modified xsi:type="dcterms:W3CDTF">2017-01-27T19:49:57Z</dcterms:modified>
</cp:coreProperties>
</file>